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516" y="6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85C4C-2A97-450B-82A7-CAB5AE4CFE59}" type="datetimeFigureOut">
              <a:rPr lang="en-US" smtClean="0"/>
              <a:pPr/>
              <a:t>11/10/2021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E52AB-3C69-47F6-8419-24126B22956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Memory Organization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 :7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SRAM VS DRAM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971739"/>
            <a:ext cx="8229600" cy="3782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MEMORY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847160"/>
            <a:ext cx="8229600" cy="2032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INTERLEAVING</a:t>
            </a:r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831204"/>
            <a:ext cx="8229600" cy="4063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CACHE MAPPING FUNCTION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118113"/>
            <a:ext cx="8229600" cy="3490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 MAPPING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57245" y="1600200"/>
            <a:ext cx="5229509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ASSOSIATIVE MAPPING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99750" y="1600200"/>
            <a:ext cx="4944499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SET ASSOCIATIVE MAPPING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5051" y="1600200"/>
            <a:ext cx="6253898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REPLACEMENT ALGORITHAM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LRU replacement policy</a:t>
            </a:r>
          </a:p>
          <a:p>
            <a:r>
              <a:rPr lang="en-US" dirty="0" smtClean="0"/>
              <a:t>FIFO replacement policy</a:t>
            </a:r>
          </a:p>
          <a:p>
            <a:r>
              <a:rPr lang="en-US" dirty="0" smtClean="0"/>
              <a:t>Random replacement policy</a:t>
            </a:r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MEMORY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19055" y="1600200"/>
            <a:ext cx="4705889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MEMORY</a:t>
            </a:r>
            <a:endParaRPr lang="en-US" dirty="0"/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28117" y="1600200"/>
            <a:ext cx="508776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MEMORY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9440" y="1600200"/>
            <a:ext cx="780512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PAGEING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980" y="1600200"/>
            <a:ext cx="7924039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PAGEING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734359" y="1600200"/>
            <a:ext cx="5675281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PAGEING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5591" y="1600200"/>
            <a:ext cx="6292817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606175"/>
            <a:ext cx="8229600" cy="4514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PAGE REPLACEMENT ALGORITHMS</a:t>
            </a:r>
            <a:br>
              <a:rPr lang="en-US" dirty="0" smtClean="0"/>
            </a:br>
            <a:r>
              <a:rPr lang="en-US" dirty="0" smtClean="0"/>
              <a:t>FIFO</a:t>
            </a:r>
            <a:endParaRPr lang="en-US" dirty="0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74764" y="1600200"/>
            <a:ext cx="3394472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LEAST RECENT USED ALGORITHMS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74764" y="1600200"/>
            <a:ext cx="3394472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600" y="1600200"/>
            <a:ext cx="7776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24082" y="1600200"/>
            <a:ext cx="689583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26268" y="1357298"/>
            <a:ext cx="6491463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722313" y="254000"/>
            <a:ext cx="7721600" cy="498475"/>
          </a:xfrm>
          <a:prstGeom prst="rect">
            <a:avLst/>
          </a:prstGeom>
          <a:noFill/>
          <a:ln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MEMORY  HIERARCHY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403350" y="1917700"/>
            <a:ext cx="841375" cy="4191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Magnetic</a:t>
            </a:r>
          </a:p>
          <a:p>
            <a:pPr defTabSz="762000" eaLnBrk="1">
              <a:lnSpc>
                <a:spcPct val="90000"/>
              </a:lnSpc>
            </a:pPr>
            <a:endParaRPr lang="en-US" altLang="ko-KR" sz="1200" dirty="0">
              <a:solidFill>
                <a:srgbClr val="000000"/>
              </a:solidFill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550988" y="2081213"/>
            <a:ext cx="577850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tapes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404938" y="2417763"/>
            <a:ext cx="841375" cy="4191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Magnetic</a:t>
            </a:r>
          </a:p>
          <a:p>
            <a:pPr defTabSz="762000" eaLnBrk="1">
              <a:lnSpc>
                <a:spcPct val="90000"/>
              </a:lnSpc>
            </a:pPr>
            <a:endParaRPr lang="en-US" altLang="ko-KR" sz="1200" dirty="0">
              <a:solidFill>
                <a:srgbClr val="000000"/>
              </a:solidFill>
            </a:endParaRP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1577975" y="2571750"/>
            <a:ext cx="569913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disks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3624263" y="2071688"/>
            <a:ext cx="385762" cy="4191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I/O</a:t>
            </a:r>
          </a:p>
          <a:p>
            <a:pPr defTabSz="762000" eaLnBrk="1">
              <a:lnSpc>
                <a:spcPct val="90000"/>
              </a:lnSpc>
            </a:pPr>
            <a:endParaRPr lang="en-US" altLang="ko-KR" sz="1200" dirty="0">
              <a:solidFill>
                <a:srgbClr val="000000"/>
              </a:solidFill>
            </a:endParaRP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3311525" y="2235200"/>
            <a:ext cx="915988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processor</a:t>
            </a: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3492500" y="3022600"/>
            <a:ext cx="501650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CPU</a:t>
            </a: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>
            <a:off x="5600700" y="2071688"/>
            <a:ext cx="528638" cy="4191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Main</a:t>
            </a:r>
          </a:p>
          <a:p>
            <a:pPr defTabSz="762000" eaLnBrk="1">
              <a:lnSpc>
                <a:spcPct val="90000"/>
              </a:lnSpc>
            </a:pPr>
            <a:endParaRPr lang="en-US" altLang="ko-KR" sz="1200" dirty="0">
              <a:solidFill>
                <a:srgbClr val="000000"/>
              </a:solidFill>
            </a:endParaRPr>
          </a:p>
        </p:txBody>
      </p:sp>
      <p:sp>
        <p:nvSpPr>
          <p:cNvPr id="13" name="Rectangle 11"/>
          <p:cNvSpPr>
            <a:spLocks noChangeArrowheads="1"/>
          </p:cNvSpPr>
          <p:nvPr/>
        </p:nvSpPr>
        <p:spPr bwMode="auto">
          <a:xfrm>
            <a:off x="5510213" y="2225675"/>
            <a:ext cx="771525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memory</a:t>
            </a:r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5578475" y="2986088"/>
            <a:ext cx="636588" cy="4191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Cache</a:t>
            </a:r>
          </a:p>
          <a:p>
            <a:pPr defTabSz="762000" eaLnBrk="1">
              <a:lnSpc>
                <a:spcPct val="90000"/>
              </a:lnSpc>
            </a:pPr>
            <a:endParaRPr lang="en-US" altLang="ko-KR" sz="1200" dirty="0">
              <a:solidFill>
                <a:srgbClr val="000000"/>
              </a:solidFill>
            </a:endParaRPr>
          </a:p>
        </p:txBody>
      </p:sp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5519738" y="3128963"/>
            <a:ext cx="771525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memory</a:t>
            </a:r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1104900" y="1706563"/>
            <a:ext cx="1457325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Auxiliary memory</a:t>
            </a:r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1287463" y="1920875"/>
            <a:ext cx="1150937" cy="3651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1287463" y="2420938"/>
            <a:ext cx="1150937" cy="35560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3244850" y="1949450"/>
            <a:ext cx="1150938" cy="63500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3244850" y="2765425"/>
            <a:ext cx="1150938" cy="6445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1" name="Arc 19"/>
          <p:cNvSpPr>
            <a:spLocks/>
          </p:cNvSpPr>
          <p:nvPr/>
        </p:nvSpPr>
        <p:spPr bwMode="auto">
          <a:xfrm>
            <a:off x="3106738" y="2149475"/>
            <a:ext cx="133350" cy="71438"/>
          </a:xfrm>
          <a:custGeom>
            <a:avLst/>
            <a:gdLst>
              <a:gd name="G0" fmla="+- 21600 0 0"/>
              <a:gd name="G1" fmla="+- 8746 0 0"/>
              <a:gd name="G2" fmla="+- 21600 0 0"/>
              <a:gd name="T0" fmla="*/ 1746 w 21600"/>
              <a:gd name="T1" fmla="*/ 17255 h 17255"/>
              <a:gd name="T2" fmla="*/ 1850 w 21600"/>
              <a:gd name="T3" fmla="*/ 0 h 17255"/>
              <a:gd name="T4" fmla="*/ 21600 w 21600"/>
              <a:gd name="T5" fmla="*/ 8746 h 17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255" fill="none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</a:path>
              <a:path w="21600" h="17255" stroke="0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  <a:lnTo>
                  <a:pt x="21600" y="8746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2" name="Arc 20"/>
          <p:cNvSpPr>
            <a:spLocks/>
          </p:cNvSpPr>
          <p:nvPr/>
        </p:nvSpPr>
        <p:spPr bwMode="auto">
          <a:xfrm>
            <a:off x="2460625" y="2149475"/>
            <a:ext cx="131763" cy="71438"/>
          </a:xfrm>
          <a:custGeom>
            <a:avLst/>
            <a:gdLst>
              <a:gd name="G0" fmla="+- 0 0 0"/>
              <a:gd name="G1" fmla="+- 8852 0 0"/>
              <a:gd name="G2" fmla="+- 21600 0 0"/>
              <a:gd name="T0" fmla="*/ 19703 w 21600"/>
              <a:gd name="T1" fmla="*/ 0 h 17464"/>
              <a:gd name="T2" fmla="*/ 19809 w 21600"/>
              <a:gd name="T3" fmla="*/ 17464 h 17464"/>
              <a:gd name="T4" fmla="*/ 0 w 21600"/>
              <a:gd name="T5" fmla="*/ 8852 h 17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464" fill="none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</a:path>
              <a:path w="21600" h="17464" stroke="0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  <a:lnTo>
                  <a:pt x="0" y="8852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3" name="Line 21"/>
          <p:cNvSpPr>
            <a:spLocks noChangeShapeType="1"/>
          </p:cNvSpPr>
          <p:nvPr/>
        </p:nvSpPr>
        <p:spPr bwMode="auto">
          <a:xfrm>
            <a:off x="2573338" y="2182813"/>
            <a:ext cx="568325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4" name="Arc 22"/>
          <p:cNvSpPr>
            <a:spLocks/>
          </p:cNvSpPr>
          <p:nvPr/>
        </p:nvSpPr>
        <p:spPr bwMode="auto">
          <a:xfrm>
            <a:off x="3106738" y="2474913"/>
            <a:ext cx="133350" cy="74612"/>
          </a:xfrm>
          <a:custGeom>
            <a:avLst/>
            <a:gdLst>
              <a:gd name="G0" fmla="+- 21600 0 0"/>
              <a:gd name="G1" fmla="+- 8746 0 0"/>
              <a:gd name="G2" fmla="+- 21600 0 0"/>
              <a:gd name="T0" fmla="*/ 1746 w 21600"/>
              <a:gd name="T1" fmla="*/ 17255 h 17255"/>
              <a:gd name="T2" fmla="*/ 1850 w 21600"/>
              <a:gd name="T3" fmla="*/ 0 h 17255"/>
              <a:gd name="T4" fmla="*/ 21600 w 21600"/>
              <a:gd name="T5" fmla="*/ 8746 h 17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255" fill="none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</a:path>
              <a:path w="21600" h="17255" stroke="0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  <a:lnTo>
                  <a:pt x="21600" y="8746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5" name="Arc 23"/>
          <p:cNvSpPr>
            <a:spLocks/>
          </p:cNvSpPr>
          <p:nvPr/>
        </p:nvSpPr>
        <p:spPr bwMode="auto">
          <a:xfrm>
            <a:off x="2460625" y="2474913"/>
            <a:ext cx="131763" cy="74612"/>
          </a:xfrm>
          <a:custGeom>
            <a:avLst/>
            <a:gdLst>
              <a:gd name="G0" fmla="+- 0 0 0"/>
              <a:gd name="G1" fmla="+- 8852 0 0"/>
              <a:gd name="G2" fmla="+- 21600 0 0"/>
              <a:gd name="T0" fmla="*/ 19703 w 21600"/>
              <a:gd name="T1" fmla="*/ 0 h 17464"/>
              <a:gd name="T2" fmla="*/ 19809 w 21600"/>
              <a:gd name="T3" fmla="*/ 17464 h 17464"/>
              <a:gd name="T4" fmla="*/ 0 w 21600"/>
              <a:gd name="T5" fmla="*/ 8852 h 17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464" fill="none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</a:path>
              <a:path w="21600" h="17464" stroke="0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  <a:lnTo>
                  <a:pt x="0" y="8852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6" name="Line 24"/>
          <p:cNvSpPr>
            <a:spLocks noChangeShapeType="1"/>
          </p:cNvSpPr>
          <p:nvPr/>
        </p:nvSpPr>
        <p:spPr bwMode="auto">
          <a:xfrm>
            <a:off x="2563813" y="2509838"/>
            <a:ext cx="5826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7" name="Rectangle 25"/>
          <p:cNvSpPr>
            <a:spLocks noChangeArrowheads="1"/>
          </p:cNvSpPr>
          <p:nvPr/>
        </p:nvSpPr>
        <p:spPr bwMode="auto">
          <a:xfrm>
            <a:off x="5365750" y="1949450"/>
            <a:ext cx="1082675" cy="63500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8" name="Rectangle 26"/>
          <p:cNvSpPr>
            <a:spLocks noChangeArrowheads="1"/>
          </p:cNvSpPr>
          <p:nvPr/>
        </p:nvSpPr>
        <p:spPr bwMode="auto">
          <a:xfrm>
            <a:off x="5532438" y="2986088"/>
            <a:ext cx="765175" cy="366712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9" name="Arc 27"/>
          <p:cNvSpPr>
            <a:spLocks/>
          </p:cNvSpPr>
          <p:nvPr/>
        </p:nvSpPr>
        <p:spPr bwMode="auto">
          <a:xfrm>
            <a:off x="5229225" y="2120900"/>
            <a:ext cx="131763" cy="73025"/>
          </a:xfrm>
          <a:custGeom>
            <a:avLst/>
            <a:gdLst>
              <a:gd name="G0" fmla="+- 21600 0 0"/>
              <a:gd name="G1" fmla="+- 8746 0 0"/>
              <a:gd name="G2" fmla="+- 21600 0 0"/>
              <a:gd name="T0" fmla="*/ 1746 w 21600"/>
              <a:gd name="T1" fmla="*/ 17255 h 17255"/>
              <a:gd name="T2" fmla="*/ 1850 w 21600"/>
              <a:gd name="T3" fmla="*/ 0 h 17255"/>
              <a:gd name="T4" fmla="*/ 21600 w 21600"/>
              <a:gd name="T5" fmla="*/ 8746 h 17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255" fill="none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</a:path>
              <a:path w="21600" h="17255" stroke="0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  <a:lnTo>
                  <a:pt x="21600" y="8746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0" name="Arc 28"/>
          <p:cNvSpPr>
            <a:spLocks/>
          </p:cNvSpPr>
          <p:nvPr/>
        </p:nvSpPr>
        <p:spPr bwMode="auto">
          <a:xfrm>
            <a:off x="4416425" y="2120900"/>
            <a:ext cx="131763" cy="73025"/>
          </a:xfrm>
          <a:custGeom>
            <a:avLst/>
            <a:gdLst>
              <a:gd name="G0" fmla="+- 0 0 0"/>
              <a:gd name="G1" fmla="+- 8852 0 0"/>
              <a:gd name="G2" fmla="+- 21600 0 0"/>
              <a:gd name="T0" fmla="*/ 19703 w 21600"/>
              <a:gd name="T1" fmla="*/ 0 h 17464"/>
              <a:gd name="T2" fmla="*/ 19809 w 21600"/>
              <a:gd name="T3" fmla="*/ 17464 h 17464"/>
              <a:gd name="T4" fmla="*/ 0 w 21600"/>
              <a:gd name="T5" fmla="*/ 8852 h 17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464" fill="none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</a:path>
              <a:path w="21600" h="17464" stroke="0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  <a:lnTo>
                  <a:pt x="0" y="8852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1" name="Line 29"/>
          <p:cNvSpPr>
            <a:spLocks noChangeShapeType="1"/>
          </p:cNvSpPr>
          <p:nvPr/>
        </p:nvSpPr>
        <p:spPr bwMode="auto">
          <a:xfrm>
            <a:off x="4533900" y="2155825"/>
            <a:ext cx="693738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2" name="Arc 30"/>
          <p:cNvSpPr>
            <a:spLocks/>
          </p:cNvSpPr>
          <p:nvPr/>
        </p:nvSpPr>
        <p:spPr bwMode="auto">
          <a:xfrm>
            <a:off x="5224463" y="2400300"/>
            <a:ext cx="131762" cy="73025"/>
          </a:xfrm>
          <a:custGeom>
            <a:avLst/>
            <a:gdLst>
              <a:gd name="G0" fmla="+- 21600 0 0"/>
              <a:gd name="G1" fmla="+- 8746 0 0"/>
              <a:gd name="G2" fmla="+- 21600 0 0"/>
              <a:gd name="T0" fmla="*/ 1746 w 21600"/>
              <a:gd name="T1" fmla="*/ 17255 h 17255"/>
              <a:gd name="T2" fmla="*/ 1850 w 21600"/>
              <a:gd name="T3" fmla="*/ 0 h 17255"/>
              <a:gd name="T4" fmla="*/ 21600 w 21600"/>
              <a:gd name="T5" fmla="*/ 8746 h 17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255" fill="none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</a:path>
              <a:path w="21600" h="17255" stroke="0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  <a:lnTo>
                  <a:pt x="21600" y="8746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3" name="Line 31"/>
          <p:cNvSpPr>
            <a:spLocks noChangeShapeType="1"/>
          </p:cNvSpPr>
          <p:nvPr/>
        </p:nvSpPr>
        <p:spPr bwMode="auto">
          <a:xfrm>
            <a:off x="4967288" y="2435225"/>
            <a:ext cx="2667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4" name="Line 32"/>
          <p:cNvSpPr>
            <a:spLocks noChangeShapeType="1"/>
          </p:cNvSpPr>
          <p:nvPr/>
        </p:nvSpPr>
        <p:spPr bwMode="auto">
          <a:xfrm>
            <a:off x="4972050" y="2439988"/>
            <a:ext cx="0" cy="5270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5" name="Arc 33"/>
          <p:cNvSpPr>
            <a:spLocks/>
          </p:cNvSpPr>
          <p:nvPr/>
        </p:nvSpPr>
        <p:spPr bwMode="auto">
          <a:xfrm>
            <a:off x="4416425" y="2943225"/>
            <a:ext cx="131763" cy="74613"/>
          </a:xfrm>
          <a:custGeom>
            <a:avLst/>
            <a:gdLst>
              <a:gd name="G0" fmla="+- 0 0 0"/>
              <a:gd name="G1" fmla="+- 8852 0 0"/>
              <a:gd name="G2" fmla="+- 21600 0 0"/>
              <a:gd name="T0" fmla="*/ 19703 w 21600"/>
              <a:gd name="T1" fmla="*/ 0 h 17464"/>
              <a:gd name="T2" fmla="*/ 19809 w 21600"/>
              <a:gd name="T3" fmla="*/ 17464 h 17464"/>
              <a:gd name="T4" fmla="*/ 0 w 21600"/>
              <a:gd name="T5" fmla="*/ 8852 h 17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464" fill="none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</a:path>
              <a:path w="21600" h="17464" stroke="0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  <a:lnTo>
                  <a:pt x="0" y="8852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6" name="Line 34"/>
          <p:cNvSpPr>
            <a:spLocks noChangeShapeType="1"/>
          </p:cNvSpPr>
          <p:nvPr/>
        </p:nvSpPr>
        <p:spPr bwMode="auto">
          <a:xfrm flipH="1">
            <a:off x="4516438" y="2973388"/>
            <a:ext cx="473075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7" name="Arc 35"/>
          <p:cNvSpPr>
            <a:spLocks/>
          </p:cNvSpPr>
          <p:nvPr/>
        </p:nvSpPr>
        <p:spPr bwMode="auto">
          <a:xfrm>
            <a:off x="5395913" y="3157538"/>
            <a:ext cx="131762" cy="73025"/>
          </a:xfrm>
          <a:custGeom>
            <a:avLst/>
            <a:gdLst>
              <a:gd name="G0" fmla="+- 21600 0 0"/>
              <a:gd name="G1" fmla="+- 8746 0 0"/>
              <a:gd name="G2" fmla="+- 21600 0 0"/>
              <a:gd name="T0" fmla="*/ 1746 w 21600"/>
              <a:gd name="T1" fmla="*/ 17255 h 17255"/>
              <a:gd name="T2" fmla="*/ 1850 w 21600"/>
              <a:gd name="T3" fmla="*/ 0 h 17255"/>
              <a:gd name="T4" fmla="*/ 21600 w 21600"/>
              <a:gd name="T5" fmla="*/ 8746 h 17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255" fill="none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</a:path>
              <a:path w="21600" h="17255" stroke="0" extrusionOk="0">
                <a:moveTo>
                  <a:pt x="1746" y="17254"/>
                </a:moveTo>
                <a:cubicBezTo>
                  <a:pt x="594" y="14566"/>
                  <a:pt x="0" y="11671"/>
                  <a:pt x="0" y="8746"/>
                </a:cubicBezTo>
                <a:cubicBezTo>
                  <a:pt x="-1" y="5733"/>
                  <a:pt x="630" y="2754"/>
                  <a:pt x="1849" y="-1"/>
                </a:cubicBezTo>
                <a:lnTo>
                  <a:pt x="21600" y="8746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8" name="Arc 36"/>
          <p:cNvSpPr>
            <a:spLocks/>
          </p:cNvSpPr>
          <p:nvPr/>
        </p:nvSpPr>
        <p:spPr bwMode="auto">
          <a:xfrm>
            <a:off x="4416425" y="3157538"/>
            <a:ext cx="131763" cy="73025"/>
          </a:xfrm>
          <a:custGeom>
            <a:avLst/>
            <a:gdLst>
              <a:gd name="G0" fmla="+- 0 0 0"/>
              <a:gd name="G1" fmla="+- 8852 0 0"/>
              <a:gd name="G2" fmla="+- 21600 0 0"/>
              <a:gd name="T0" fmla="*/ 19703 w 21600"/>
              <a:gd name="T1" fmla="*/ 0 h 17464"/>
              <a:gd name="T2" fmla="*/ 19809 w 21600"/>
              <a:gd name="T3" fmla="*/ 17464 h 17464"/>
              <a:gd name="T4" fmla="*/ 0 w 21600"/>
              <a:gd name="T5" fmla="*/ 8852 h 17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17464" fill="none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</a:path>
              <a:path w="21600" h="17464" stroke="0" extrusionOk="0">
                <a:moveTo>
                  <a:pt x="19702" y="0"/>
                </a:moveTo>
                <a:cubicBezTo>
                  <a:pt x="20953" y="2783"/>
                  <a:pt x="21600" y="5800"/>
                  <a:pt x="21600" y="8852"/>
                </a:cubicBezTo>
                <a:cubicBezTo>
                  <a:pt x="21600" y="11815"/>
                  <a:pt x="20990" y="14746"/>
                  <a:pt x="19808" y="17463"/>
                </a:cubicBezTo>
                <a:lnTo>
                  <a:pt x="0" y="8852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9" name="Line 37"/>
          <p:cNvSpPr>
            <a:spLocks noChangeShapeType="1"/>
          </p:cNvSpPr>
          <p:nvPr/>
        </p:nvSpPr>
        <p:spPr bwMode="auto">
          <a:xfrm>
            <a:off x="4535488" y="3192463"/>
            <a:ext cx="8763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0" name="Arc 38"/>
          <p:cNvSpPr>
            <a:spLocks/>
          </p:cNvSpPr>
          <p:nvPr/>
        </p:nvSpPr>
        <p:spPr bwMode="auto">
          <a:xfrm>
            <a:off x="5862638" y="2882900"/>
            <a:ext cx="106362" cy="90488"/>
          </a:xfrm>
          <a:custGeom>
            <a:avLst/>
            <a:gdLst>
              <a:gd name="G0" fmla="+- 8746 0 0"/>
              <a:gd name="G1" fmla="+- 21600 0 0"/>
              <a:gd name="G2" fmla="+- 21600 0 0"/>
              <a:gd name="T0" fmla="*/ 0 w 17255"/>
              <a:gd name="T1" fmla="*/ 1850 h 21600"/>
              <a:gd name="T2" fmla="*/ 17255 w 17255"/>
              <a:gd name="T3" fmla="*/ 1746 h 21600"/>
              <a:gd name="T4" fmla="*/ 8746 w 1725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55" h="21600" fill="none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</a:path>
              <a:path w="17255" h="21600" stroke="0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  <a:lnTo>
                  <a:pt x="8746" y="2160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1" name="Arc 39"/>
          <p:cNvSpPr>
            <a:spLocks/>
          </p:cNvSpPr>
          <p:nvPr/>
        </p:nvSpPr>
        <p:spPr bwMode="auto">
          <a:xfrm>
            <a:off x="5862638" y="2589213"/>
            <a:ext cx="106362" cy="90487"/>
          </a:xfrm>
          <a:custGeom>
            <a:avLst/>
            <a:gdLst>
              <a:gd name="G0" fmla="+- 8852 0 0"/>
              <a:gd name="G1" fmla="+- 0 0 0"/>
              <a:gd name="G2" fmla="+- 21600 0 0"/>
              <a:gd name="T0" fmla="*/ 17464 w 17464"/>
              <a:gd name="T1" fmla="*/ 19809 h 21600"/>
              <a:gd name="T2" fmla="*/ 0 w 17464"/>
              <a:gd name="T3" fmla="*/ 19703 h 21600"/>
              <a:gd name="T4" fmla="*/ 8852 w 17464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464" h="21600" fill="none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</a:path>
              <a:path w="17464" h="21600" stroke="0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  <a:lnTo>
                  <a:pt x="8852" y="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2" name="Line 40"/>
          <p:cNvSpPr>
            <a:spLocks noChangeShapeType="1"/>
          </p:cNvSpPr>
          <p:nvPr/>
        </p:nvSpPr>
        <p:spPr bwMode="auto">
          <a:xfrm>
            <a:off x="5915025" y="2679700"/>
            <a:ext cx="0" cy="211138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3" name="Rectangle 42"/>
          <p:cNvSpPr>
            <a:spLocks noChangeArrowheads="1"/>
          </p:cNvSpPr>
          <p:nvPr/>
        </p:nvSpPr>
        <p:spPr bwMode="auto">
          <a:xfrm>
            <a:off x="3206750" y="4230688"/>
            <a:ext cx="1489075" cy="211137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3360738" y="3698875"/>
            <a:ext cx="1166812" cy="211138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3548063" y="3686175"/>
            <a:ext cx="788987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Register</a:t>
            </a:r>
          </a:p>
        </p:txBody>
      </p:sp>
      <p:sp>
        <p:nvSpPr>
          <p:cNvPr id="46" name="Rectangle 45"/>
          <p:cNvSpPr>
            <a:spLocks noChangeArrowheads="1"/>
          </p:cNvSpPr>
          <p:nvPr/>
        </p:nvSpPr>
        <p:spPr bwMode="auto">
          <a:xfrm>
            <a:off x="3640138" y="4211638"/>
            <a:ext cx="636587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Cache</a:t>
            </a:r>
          </a:p>
        </p:txBody>
      </p:sp>
      <p:sp>
        <p:nvSpPr>
          <p:cNvPr id="47" name="Arc 46"/>
          <p:cNvSpPr>
            <a:spLocks/>
          </p:cNvSpPr>
          <p:nvPr/>
        </p:nvSpPr>
        <p:spPr bwMode="auto">
          <a:xfrm>
            <a:off x="3708400" y="4122738"/>
            <a:ext cx="107950" cy="95250"/>
          </a:xfrm>
          <a:custGeom>
            <a:avLst/>
            <a:gdLst>
              <a:gd name="G0" fmla="+- 8746 0 0"/>
              <a:gd name="G1" fmla="+- 21600 0 0"/>
              <a:gd name="G2" fmla="+- 21600 0 0"/>
              <a:gd name="T0" fmla="*/ 0 w 17255"/>
              <a:gd name="T1" fmla="*/ 1850 h 21600"/>
              <a:gd name="T2" fmla="*/ 17255 w 17255"/>
              <a:gd name="T3" fmla="*/ 1746 h 21600"/>
              <a:gd name="T4" fmla="*/ 8746 w 1725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55" h="21600" fill="none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</a:path>
              <a:path w="17255" h="21600" stroke="0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  <a:lnTo>
                  <a:pt x="8746" y="2160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8" name="Arc 47"/>
          <p:cNvSpPr>
            <a:spLocks/>
          </p:cNvSpPr>
          <p:nvPr/>
        </p:nvSpPr>
        <p:spPr bwMode="auto">
          <a:xfrm>
            <a:off x="3708400" y="3914775"/>
            <a:ext cx="107950" cy="95250"/>
          </a:xfrm>
          <a:custGeom>
            <a:avLst/>
            <a:gdLst>
              <a:gd name="G0" fmla="+- 8852 0 0"/>
              <a:gd name="G1" fmla="+- 0 0 0"/>
              <a:gd name="G2" fmla="+- 21600 0 0"/>
              <a:gd name="T0" fmla="*/ 17464 w 17464"/>
              <a:gd name="T1" fmla="*/ 19809 h 21600"/>
              <a:gd name="T2" fmla="*/ 0 w 17464"/>
              <a:gd name="T3" fmla="*/ 19703 h 21600"/>
              <a:gd name="T4" fmla="*/ 8852 w 17464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464" h="21600" fill="none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</a:path>
              <a:path w="17464" h="21600" stroke="0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  <a:lnTo>
                  <a:pt x="8852" y="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9" name="Line 48"/>
          <p:cNvSpPr>
            <a:spLocks noChangeShapeType="1"/>
          </p:cNvSpPr>
          <p:nvPr/>
        </p:nvSpPr>
        <p:spPr bwMode="auto">
          <a:xfrm>
            <a:off x="3760788" y="4010025"/>
            <a:ext cx="0" cy="1206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0" name="Arc 49"/>
          <p:cNvSpPr>
            <a:spLocks/>
          </p:cNvSpPr>
          <p:nvPr/>
        </p:nvSpPr>
        <p:spPr bwMode="auto">
          <a:xfrm>
            <a:off x="4102100" y="4122738"/>
            <a:ext cx="107950" cy="95250"/>
          </a:xfrm>
          <a:custGeom>
            <a:avLst/>
            <a:gdLst>
              <a:gd name="G0" fmla="+- 8746 0 0"/>
              <a:gd name="G1" fmla="+- 21600 0 0"/>
              <a:gd name="G2" fmla="+- 21600 0 0"/>
              <a:gd name="T0" fmla="*/ 0 w 17255"/>
              <a:gd name="T1" fmla="*/ 1850 h 21600"/>
              <a:gd name="T2" fmla="*/ 17255 w 17255"/>
              <a:gd name="T3" fmla="*/ 1746 h 21600"/>
              <a:gd name="T4" fmla="*/ 8746 w 1725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55" h="21600" fill="none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</a:path>
              <a:path w="17255" h="21600" stroke="0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  <a:lnTo>
                  <a:pt x="8746" y="2160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" name="Arc 50"/>
          <p:cNvSpPr>
            <a:spLocks/>
          </p:cNvSpPr>
          <p:nvPr/>
        </p:nvSpPr>
        <p:spPr bwMode="auto">
          <a:xfrm>
            <a:off x="4102100" y="3914775"/>
            <a:ext cx="107950" cy="95250"/>
          </a:xfrm>
          <a:custGeom>
            <a:avLst/>
            <a:gdLst>
              <a:gd name="G0" fmla="+- 8852 0 0"/>
              <a:gd name="G1" fmla="+- 0 0 0"/>
              <a:gd name="G2" fmla="+- 21600 0 0"/>
              <a:gd name="T0" fmla="*/ 17464 w 17464"/>
              <a:gd name="T1" fmla="*/ 19809 h 21600"/>
              <a:gd name="T2" fmla="*/ 0 w 17464"/>
              <a:gd name="T3" fmla="*/ 19703 h 21600"/>
              <a:gd name="T4" fmla="*/ 8852 w 17464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464" h="21600" fill="none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</a:path>
              <a:path w="17464" h="21600" stroke="0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  <a:lnTo>
                  <a:pt x="8852" y="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2" name="Line 51"/>
          <p:cNvSpPr>
            <a:spLocks noChangeShapeType="1"/>
          </p:cNvSpPr>
          <p:nvPr/>
        </p:nvSpPr>
        <p:spPr bwMode="auto">
          <a:xfrm>
            <a:off x="4154488" y="4010025"/>
            <a:ext cx="0" cy="1206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3" name="Arc 52"/>
          <p:cNvSpPr>
            <a:spLocks/>
          </p:cNvSpPr>
          <p:nvPr/>
        </p:nvSpPr>
        <p:spPr bwMode="auto">
          <a:xfrm>
            <a:off x="3708400" y="4654550"/>
            <a:ext cx="107950" cy="95250"/>
          </a:xfrm>
          <a:custGeom>
            <a:avLst/>
            <a:gdLst>
              <a:gd name="G0" fmla="+- 8746 0 0"/>
              <a:gd name="G1" fmla="+- 21600 0 0"/>
              <a:gd name="G2" fmla="+- 21600 0 0"/>
              <a:gd name="T0" fmla="*/ 0 w 17255"/>
              <a:gd name="T1" fmla="*/ 1850 h 21600"/>
              <a:gd name="T2" fmla="*/ 17255 w 17255"/>
              <a:gd name="T3" fmla="*/ 1746 h 21600"/>
              <a:gd name="T4" fmla="*/ 8746 w 1725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55" h="21600" fill="none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</a:path>
              <a:path w="17255" h="21600" stroke="0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  <a:lnTo>
                  <a:pt x="8746" y="2160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4" name="Arc 53"/>
          <p:cNvSpPr>
            <a:spLocks/>
          </p:cNvSpPr>
          <p:nvPr/>
        </p:nvSpPr>
        <p:spPr bwMode="auto">
          <a:xfrm>
            <a:off x="3708400" y="4446588"/>
            <a:ext cx="107950" cy="95250"/>
          </a:xfrm>
          <a:custGeom>
            <a:avLst/>
            <a:gdLst>
              <a:gd name="G0" fmla="+- 8852 0 0"/>
              <a:gd name="G1" fmla="+- 0 0 0"/>
              <a:gd name="G2" fmla="+- 21600 0 0"/>
              <a:gd name="T0" fmla="*/ 17464 w 17464"/>
              <a:gd name="T1" fmla="*/ 19809 h 21600"/>
              <a:gd name="T2" fmla="*/ 0 w 17464"/>
              <a:gd name="T3" fmla="*/ 19703 h 21600"/>
              <a:gd name="T4" fmla="*/ 8852 w 17464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464" h="21600" fill="none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</a:path>
              <a:path w="17464" h="21600" stroke="0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  <a:lnTo>
                  <a:pt x="8852" y="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5" name="Line 54"/>
          <p:cNvSpPr>
            <a:spLocks noChangeShapeType="1"/>
          </p:cNvSpPr>
          <p:nvPr/>
        </p:nvSpPr>
        <p:spPr bwMode="auto">
          <a:xfrm>
            <a:off x="3760788" y="4541838"/>
            <a:ext cx="0" cy="1206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6" name="Arc 55"/>
          <p:cNvSpPr>
            <a:spLocks/>
          </p:cNvSpPr>
          <p:nvPr/>
        </p:nvSpPr>
        <p:spPr bwMode="auto">
          <a:xfrm>
            <a:off x="4102100" y="4654550"/>
            <a:ext cx="107950" cy="95250"/>
          </a:xfrm>
          <a:custGeom>
            <a:avLst/>
            <a:gdLst>
              <a:gd name="G0" fmla="+- 8746 0 0"/>
              <a:gd name="G1" fmla="+- 21600 0 0"/>
              <a:gd name="G2" fmla="+- 21600 0 0"/>
              <a:gd name="T0" fmla="*/ 0 w 17255"/>
              <a:gd name="T1" fmla="*/ 1850 h 21600"/>
              <a:gd name="T2" fmla="*/ 17255 w 17255"/>
              <a:gd name="T3" fmla="*/ 1746 h 21600"/>
              <a:gd name="T4" fmla="*/ 8746 w 1725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55" h="21600" fill="none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</a:path>
              <a:path w="17255" h="21600" stroke="0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  <a:lnTo>
                  <a:pt x="8746" y="2160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7" name="Arc 56"/>
          <p:cNvSpPr>
            <a:spLocks/>
          </p:cNvSpPr>
          <p:nvPr/>
        </p:nvSpPr>
        <p:spPr bwMode="auto">
          <a:xfrm>
            <a:off x="4102100" y="4446588"/>
            <a:ext cx="107950" cy="95250"/>
          </a:xfrm>
          <a:custGeom>
            <a:avLst/>
            <a:gdLst>
              <a:gd name="G0" fmla="+- 8852 0 0"/>
              <a:gd name="G1" fmla="+- 0 0 0"/>
              <a:gd name="G2" fmla="+- 21600 0 0"/>
              <a:gd name="T0" fmla="*/ 17464 w 17464"/>
              <a:gd name="T1" fmla="*/ 19809 h 21600"/>
              <a:gd name="T2" fmla="*/ 0 w 17464"/>
              <a:gd name="T3" fmla="*/ 19703 h 21600"/>
              <a:gd name="T4" fmla="*/ 8852 w 17464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464" h="21600" fill="none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</a:path>
              <a:path w="17464" h="21600" stroke="0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  <a:lnTo>
                  <a:pt x="8852" y="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8" name="Line 57"/>
          <p:cNvSpPr>
            <a:spLocks noChangeShapeType="1"/>
          </p:cNvSpPr>
          <p:nvPr/>
        </p:nvSpPr>
        <p:spPr bwMode="auto">
          <a:xfrm>
            <a:off x="4154488" y="4541838"/>
            <a:ext cx="0" cy="1206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9" name="Rectangle 58"/>
          <p:cNvSpPr>
            <a:spLocks noChangeArrowheads="1"/>
          </p:cNvSpPr>
          <p:nvPr/>
        </p:nvSpPr>
        <p:spPr bwMode="auto">
          <a:xfrm>
            <a:off x="3387725" y="4783138"/>
            <a:ext cx="1154113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Main Memory</a:t>
            </a:r>
          </a:p>
        </p:txBody>
      </p:sp>
      <p:sp>
        <p:nvSpPr>
          <p:cNvPr id="60" name="Rectangle 59"/>
          <p:cNvSpPr>
            <a:spLocks noChangeArrowheads="1"/>
          </p:cNvSpPr>
          <p:nvPr/>
        </p:nvSpPr>
        <p:spPr bwMode="auto">
          <a:xfrm>
            <a:off x="2967038" y="4764088"/>
            <a:ext cx="1968500" cy="3016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1" name="Arc 60"/>
          <p:cNvSpPr>
            <a:spLocks/>
          </p:cNvSpPr>
          <p:nvPr/>
        </p:nvSpPr>
        <p:spPr bwMode="auto">
          <a:xfrm>
            <a:off x="3708400" y="5276850"/>
            <a:ext cx="107950" cy="95250"/>
          </a:xfrm>
          <a:custGeom>
            <a:avLst/>
            <a:gdLst>
              <a:gd name="G0" fmla="+- 8746 0 0"/>
              <a:gd name="G1" fmla="+- 21600 0 0"/>
              <a:gd name="G2" fmla="+- 21600 0 0"/>
              <a:gd name="T0" fmla="*/ 0 w 17255"/>
              <a:gd name="T1" fmla="*/ 1850 h 21600"/>
              <a:gd name="T2" fmla="*/ 17255 w 17255"/>
              <a:gd name="T3" fmla="*/ 1746 h 21600"/>
              <a:gd name="T4" fmla="*/ 8746 w 1725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55" h="21600" fill="none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</a:path>
              <a:path w="17255" h="21600" stroke="0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  <a:lnTo>
                  <a:pt x="8746" y="2160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2" name="Arc 61"/>
          <p:cNvSpPr>
            <a:spLocks/>
          </p:cNvSpPr>
          <p:nvPr/>
        </p:nvSpPr>
        <p:spPr bwMode="auto">
          <a:xfrm>
            <a:off x="3708400" y="5070475"/>
            <a:ext cx="107950" cy="95250"/>
          </a:xfrm>
          <a:custGeom>
            <a:avLst/>
            <a:gdLst>
              <a:gd name="G0" fmla="+- 8852 0 0"/>
              <a:gd name="G1" fmla="+- 0 0 0"/>
              <a:gd name="G2" fmla="+- 21600 0 0"/>
              <a:gd name="T0" fmla="*/ 17464 w 17464"/>
              <a:gd name="T1" fmla="*/ 19809 h 21600"/>
              <a:gd name="T2" fmla="*/ 0 w 17464"/>
              <a:gd name="T3" fmla="*/ 19703 h 21600"/>
              <a:gd name="T4" fmla="*/ 8852 w 17464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464" h="21600" fill="none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</a:path>
              <a:path w="17464" h="21600" stroke="0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  <a:lnTo>
                  <a:pt x="8852" y="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3" name="Line 62"/>
          <p:cNvSpPr>
            <a:spLocks noChangeShapeType="1"/>
          </p:cNvSpPr>
          <p:nvPr/>
        </p:nvSpPr>
        <p:spPr bwMode="auto">
          <a:xfrm>
            <a:off x="3760788" y="5165725"/>
            <a:ext cx="0" cy="1206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4" name="Arc 63"/>
          <p:cNvSpPr>
            <a:spLocks/>
          </p:cNvSpPr>
          <p:nvPr/>
        </p:nvSpPr>
        <p:spPr bwMode="auto">
          <a:xfrm>
            <a:off x="4102100" y="5276850"/>
            <a:ext cx="107950" cy="95250"/>
          </a:xfrm>
          <a:custGeom>
            <a:avLst/>
            <a:gdLst>
              <a:gd name="G0" fmla="+- 8746 0 0"/>
              <a:gd name="G1" fmla="+- 21600 0 0"/>
              <a:gd name="G2" fmla="+- 21600 0 0"/>
              <a:gd name="T0" fmla="*/ 0 w 17255"/>
              <a:gd name="T1" fmla="*/ 1850 h 21600"/>
              <a:gd name="T2" fmla="*/ 17255 w 17255"/>
              <a:gd name="T3" fmla="*/ 1746 h 21600"/>
              <a:gd name="T4" fmla="*/ 8746 w 1725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55" h="21600" fill="none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</a:path>
              <a:path w="17255" h="21600" stroke="0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  <a:lnTo>
                  <a:pt x="8746" y="2160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5" name="Arc 64"/>
          <p:cNvSpPr>
            <a:spLocks/>
          </p:cNvSpPr>
          <p:nvPr/>
        </p:nvSpPr>
        <p:spPr bwMode="auto">
          <a:xfrm>
            <a:off x="4102100" y="5070475"/>
            <a:ext cx="107950" cy="95250"/>
          </a:xfrm>
          <a:custGeom>
            <a:avLst/>
            <a:gdLst>
              <a:gd name="G0" fmla="+- 8852 0 0"/>
              <a:gd name="G1" fmla="+- 0 0 0"/>
              <a:gd name="G2" fmla="+- 21600 0 0"/>
              <a:gd name="T0" fmla="*/ 17464 w 17464"/>
              <a:gd name="T1" fmla="*/ 19809 h 21600"/>
              <a:gd name="T2" fmla="*/ 0 w 17464"/>
              <a:gd name="T3" fmla="*/ 19703 h 21600"/>
              <a:gd name="T4" fmla="*/ 8852 w 17464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464" h="21600" fill="none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</a:path>
              <a:path w="17464" h="21600" stroke="0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  <a:lnTo>
                  <a:pt x="8852" y="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6" name="Line 65"/>
          <p:cNvSpPr>
            <a:spLocks noChangeShapeType="1"/>
          </p:cNvSpPr>
          <p:nvPr/>
        </p:nvSpPr>
        <p:spPr bwMode="auto">
          <a:xfrm>
            <a:off x="4154488" y="5165725"/>
            <a:ext cx="0" cy="1206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7" name="Rectangle 66"/>
          <p:cNvSpPr>
            <a:spLocks noChangeArrowheads="1"/>
          </p:cNvSpPr>
          <p:nvPr/>
        </p:nvSpPr>
        <p:spPr bwMode="auto">
          <a:xfrm>
            <a:off x="2728913" y="5386388"/>
            <a:ext cx="2444750" cy="38100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8" name="Arc 67"/>
          <p:cNvSpPr>
            <a:spLocks/>
          </p:cNvSpPr>
          <p:nvPr/>
        </p:nvSpPr>
        <p:spPr bwMode="auto">
          <a:xfrm>
            <a:off x="3708400" y="5980113"/>
            <a:ext cx="107950" cy="95250"/>
          </a:xfrm>
          <a:custGeom>
            <a:avLst/>
            <a:gdLst>
              <a:gd name="G0" fmla="+- 8746 0 0"/>
              <a:gd name="G1" fmla="+- 21600 0 0"/>
              <a:gd name="G2" fmla="+- 21600 0 0"/>
              <a:gd name="T0" fmla="*/ 0 w 17255"/>
              <a:gd name="T1" fmla="*/ 1850 h 21600"/>
              <a:gd name="T2" fmla="*/ 17255 w 17255"/>
              <a:gd name="T3" fmla="*/ 1746 h 21600"/>
              <a:gd name="T4" fmla="*/ 8746 w 1725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55" h="21600" fill="none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</a:path>
              <a:path w="17255" h="21600" stroke="0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  <a:lnTo>
                  <a:pt x="8746" y="2160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9" name="Arc 68"/>
          <p:cNvSpPr>
            <a:spLocks/>
          </p:cNvSpPr>
          <p:nvPr/>
        </p:nvSpPr>
        <p:spPr bwMode="auto">
          <a:xfrm>
            <a:off x="3708400" y="5773738"/>
            <a:ext cx="107950" cy="95250"/>
          </a:xfrm>
          <a:custGeom>
            <a:avLst/>
            <a:gdLst>
              <a:gd name="G0" fmla="+- 8852 0 0"/>
              <a:gd name="G1" fmla="+- 0 0 0"/>
              <a:gd name="G2" fmla="+- 21600 0 0"/>
              <a:gd name="T0" fmla="*/ 17464 w 17464"/>
              <a:gd name="T1" fmla="*/ 19809 h 21600"/>
              <a:gd name="T2" fmla="*/ 0 w 17464"/>
              <a:gd name="T3" fmla="*/ 19703 h 21600"/>
              <a:gd name="T4" fmla="*/ 8852 w 17464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464" h="21600" fill="none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</a:path>
              <a:path w="17464" h="21600" stroke="0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  <a:lnTo>
                  <a:pt x="8852" y="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0" name="Line 69"/>
          <p:cNvSpPr>
            <a:spLocks noChangeShapeType="1"/>
          </p:cNvSpPr>
          <p:nvPr/>
        </p:nvSpPr>
        <p:spPr bwMode="auto">
          <a:xfrm>
            <a:off x="3760788" y="5868988"/>
            <a:ext cx="0" cy="1206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1" name="Arc 70"/>
          <p:cNvSpPr>
            <a:spLocks/>
          </p:cNvSpPr>
          <p:nvPr/>
        </p:nvSpPr>
        <p:spPr bwMode="auto">
          <a:xfrm>
            <a:off x="4102100" y="5980113"/>
            <a:ext cx="107950" cy="95250"/>
          </a:xfrm>
          <a:custGeom>
            <a:avLst/>
            <a:gdLst>
              <a:gd name="G0" fmla="+- 8746 0 0"/>
              <a:gd name="G1" fmla="+- 21600 0 0"/>
              <a:gd name="G2" fmla="+- 21600 0 0"/>
              <a:gd name="T0" fmla="*/ 0 w 17255"/>
              <a:gd name="T1" fmla="*/ 1850 h 21600"/>
              <a:gd name="T2" fmla="*/ 17255 w 17255"/>
              <a:gd name="T3" fmla="*/ 1746 h 21600"/>
              <a:gd name="T4" fmla="*/ 8746 w 1725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255" h="21600" fill="none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</a:path>
              <a:path w="17255" h="21600" stroke="0" extrusionOk="0">
                <a:moveTo>
                  <a:pt x="-1" y="1849"/>
                </a:moveTo>
                <a:cubicBezTo>
                  <a:pt x="2754" y="630"/>
                  <a:pt x="5733" y="-1"/>
                  <a:pt x="8746" y="0"/>
                </a:cubicBezTo>
                <a:cubicBezTo>
                  <a:pt x="11671" y="0"/>
                  <a:pt x="14566" y="594"/>
                  <a:pt x="17254" y="1746"/>
                </a:cubicBezTo>
                <a:lnTo>
                  <a:pt x="8746" y="2160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2" name="Arc 71"/>
          <p:cNvSpPr>
            <a:spLocks/>
          </p:cNvSpPr>
          <p:nvPr/>
        </p:nvSpPr>
        <p:spPr bwMode="auto">
          <a:xfrm>
            <a:off x="4102100" y="5773738"/>
            <a:ext cx="107950" cy="95250"/>
          </a:xfrm>
          <a:custGeom>
            <a:avLst/>
            <a:gdLst>
              <a:gd name="G0" fmla="+- 8852 0 0"/>
              <a:gd name="G1" fmla="+- 0 0 0"/>
              <a:gd name="G2" fmla="+- 21600 0 0"/>
              <a:gd name="T0" fmla="*/ 17464 w 17464"/>
              <a:gd name="T1" fmla="*/ 19809 h 21600"/>
              <a:gd name="T2" fmla="*/ 0 w 17464"/>
              <a:gd name="T3" fmla="*/ 19703 h 21600"/>
              <a:gd name="T4" fmla="*/ 8852 w 17464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464" h="21600" fill="none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</a:path>
              <a:path w="17464" h="21600" stroke="0" extrusionOk="0">
                <a:moveTo>
                  <a:pt x="17463" y="19808"/>
                </a:moveTo>
                <a:cubicBezTo>
                  <a:pt x="14746" y="20990"/>
                  <a:pt x="11815" y="21599"/>
                  <a:pt x="8852" y="21600"/>
                </a:cubicBezTo>
                <a:cubicBezTo>
                  <a:pt x="5800" y="21600"/>
                  <a:pt x="2783" y="20953"/>
                  <a:pt x="0" y="19702"/>
                </a:cubicBezTo>
                <a:lnTo>
                  <a:pt x="8852" y="0"/>
                </a:lnTo>
                <a:close/>
              </a:path>
            </a:pathLst>
          </a:custGeom>
          <a:solidFill>
            <a:srgbClr val="000000"/>
          </a:solidFill>
          <a:ln w="25400" cap="rnd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3" name="Line 72"/>
          <p:cNvSpPr>
            <a:spLocks noChangeShapeType="1"/>
          </p:cNvSpPr>
          <p:nvPr/>
        </p:nvSpPr>
        <p:spPr bwMode="auto">
          <a:xfrm>
            <a:off x="4154488" y="5868988"/>
            <a:ext cx="0" cy="1206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4" name="Rectangle 73"/>
          <p:cNvSpPr>
            <a:spLocks noChangeArrowheads="1"/>
          </p:cNvSpPr>
          <p:nvPr/>
        </p:nvSpPr>
        <p:spPr bwMode="auto">
          <a:xfrm>
            <a:off x="3365500" y="5440363"/>
            <a:ext cx="1204913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Magnetic Disk</a:t>
            </a:r>
          </a:p>
        </p:txBody>
      </p:sp>
      <p:sp>
        <p:nvSpPr>
          <p:cNvPr id="75" name="Rectangle 74"/>
          <p:cNvSpPr>
            <a:spLocks noChangeArrowheads="1"/>
          </p:cNvSpPr>
          <p:nvPr/>
        </p:nvSpPr>
        <p:spPr bwMode="auto">
          <a:xfrm>
            <a:off x="2489200" y="6089650"/>
            <a:ext cx="2924175" cy="401638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3322638" y="6148388"/>
            <a:ext cx="1239837" cy="2540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Magnetic Tape</a:t>
            </a:r>
          </a:p>
        </p:txBody>
      </p:sp>
      <p:sp>
        <p:nvSpPr>
          <p:cNvPr id="77" name="Rectangle 77"/>
          <p:cNvSpPr>
            <a:spLocks noChangeArrowheads="1"/>
          </p:cNvSpPr>
          <p:nvPr/>
        </p:nvSpPr>
        <p:spPr bwMode="auto">
          <a:xfrm>
            <a:off x="647700" y="1036638"/>
            <a:ext cx="7534275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defTabSz="762000">
              <a:lnSpc>
                <a:spcPct val="90000"/>
              </a:lnSpc>
            </a:pPr>
            <a:r>
              <a:rPr lang="en-US" altLang="ko-KR" sz="1800" dirty="0"/>
              <a:t>Memory Hierarchy is to obtain the highest possible</a:t>
            </a:r>
          </a:p>
          <a:p>
            <a:pPr defTabSz="762000">
              <a:lnSpc>
                <a:spcPct val="90000"/>
              </a:lnSpc>
            </a:pPr>
            <a:r>
              <a:rPr lang="en-US" altLang="ko-KR" sz="1800" dirty="0"/>
              <a:t>access speed while minimizing the total cost of the memory system</a:t>
            </a:r>
          </a:p>
        </p:txBody>
      </p:sp>
      <p:sp>
        <p:nvSpPr>
          <p:cNvPr id="78" name="Rectangle 78"/>
          <p:cNvSpPr>
            <a:spLocks noChangeArrowheads="1"/>
          </p:cNvSpPr>
          <p:nvPr/>
        </p:nvSpPr>
        <p:spPr bwMode="auto">
          <a:xfrm>
            <a:off x="539750" y="1001713"/>
            <a:ext cx="7670800" cy="62388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MEMORY HIERARCHY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5182" y="1600200"/>
            <a:ext cx="693363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RAM CHIPS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254795"/>
            <a:ext cx="8229600" cy="3216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TABLE OF RAM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770332"/>
            <a:ext cx="8229600" cy="2185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ROM CHIPS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2707670"/>
            <a:ext cx="8229600" cy="23110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address map of RAM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788489"/>
            <a:ext cx="8229600" cy="2149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connection to CPU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98097" y="1600200"/>
            <a:ext cx="334780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117</Words>
  <Application>Microsoft Office PowerPoint</Application>
  <PresentationFormat>On-screen Show (4:3)</PresentationFormat>
  <Paragraphs>51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Memory Organization</vt:lpstr>
      <vt:lpstr>TYPES OF MEMORY</vt:lpstr>
      <vt:lpstr>Slide 3</vt:lpstr>
      <vt:lpstr>THE MEMORY HIERARCHY</vt:lpstr>
      <vt:lpstr>RAM CHIPS</vt:lpstr>
      <vt:lpstr>FUNCTIONAL TABLE OF RAM</vt:lpstr>
      <vt:lpstr>ROM CHIPS</vt:lpstr>
      <vt:lpstr>Memory address map of RAM</vt:lpstr>
      <vt:lpstr>Memory connection to CPU</vt:lpstr>
      <vt:lpstr>SRAM VS DRAM</vt:lpstr>
      <vt:lpstr>CACHE MEMORY</vt:lpstr>
      <vt:lpstr>MEMORY INTERLEAVING</vt:lpstr>
      <vt:lpstr>CACHE MAPPING FUNCTION</vt:lpstr>
      <vt:lpstr>DIRECT MAPPING</vt:lpstr>
      <vt:lpstr>ASSOSIATIVE MAPPING</vt:lpstr>
      <vt:lpstr>BLOCK SET ASSOCIATIVE MAPPING</vt:lpstr>
      <vt:lpstr>REPLACEMENT ALGORITHAM</vt:lpstr>
      <vt:lpstr>VIRTUAL MEMORY</vt:lpstr>
      <vt:lpstr>VIRTUAL MEMORY</vt:lpstr>
      <vt:lpstr>PAGEING</vt:lpstr>
      <vt:lpstr>PAGEING</vt:lpstr>
      <vt:lpstr>PAGEING</vt:lpstr>
      <vt:lpstr>SEGMENTATION</vt:lpstr>
      <vt:lpstr>PAGE REPLACEMENT ALGORITHMS FIFO</vt:lpstr>
      <vt:lpstr>LEAST RECENT USED ALGORITHMS</vt:lpstr>
      <vt:lpstr>PROBLEMS</vt:lpstr>
      <vt:lpstr>PROBLEMS</vt:lpstr>
      <vt:lpstr>PROBLEMS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Organization</dc:title>
  <dc:creator>Hp</dc:creator>
  <cp:lastModifiedBy>Hp</cp:lastModifiedBy>
  <cp:revision>38</cp:revision>
  <dcterms:created xsi:type="dcterms:W3CDTF">2021-10-26T06:25:54Z</dcterms:created>
  <dcterms:modified xsi:type="dcterms:W3CDTF">2021-11-10T08:07:43Z</dcterms:modified>
</cp:coreProperties>
</file>

<file path=docProps/thumbnail.jpeg>
</file>